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04" r:id="rId2"/>
    <p:sldId id="303" r:id="rId3"/>
    <p:sldId id="301" r:id="rId4"/>
    <p:sldId id="292" r:id="rId5"/>
    <p:sldId id="293" r:id="rId6"/>
    <p:sldId id="294" r:id="rId7"/>
    <p:sldId id="295" r:id="rId8"/>
    <p:sldId id="291" r:id="rId9"/>
    <p:sldId id="305" r:id="rId10"/>
    <p:sldId id="306" r:id="rId11"/>
    <p:sldId id="299" r:id="rId12"/>
    <p:sldId id="297" r:id="rId13"/>
    <p:sldId id="307" r:id="rId14"/>
    <p:sldId id="296" r:id="rId15"/>
    <p:sldId id="298" r:id="rId16"/>
    <p:sldId id="300" r:id="rId1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037"/>
    <a:srgbClr val="745E52"/>
    <a:srgbClr val="653F48"/>
    <a:srgbClr val="4F524C"/>
    <a:srgbClr val="474A44"/>
    <a:srgbClr val="5A5E56"/>
    <a:srgbClr val="656961"/>
    <a:srgbClr val="7E4E59"/>
    <a:srgbClr val="51270F"/>
    <a:srgbClr val="691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B0558-F528-4021-A75A-8F27F6A2B2CA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DE93D-A6BE-42D5-B0CF-4F74565870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6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DE93D-A6BE-42D5-B0CF-4F745658708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30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30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22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52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32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41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005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98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08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14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3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62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50-5F3A-44C7-AB2D-8E0C6E71F62E}" type="datetimeFigureOut">
              <a:rPr lang="de-DE" smtClean="0"/>
              <a:t>20.01.2025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33901-1EC9-44B5-B81E-316D8BE4F5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75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476E0DA-F445-40A7-A79E-313A7C0596C7}"/>
              </a:ext>
            </a:extLst>
          </p:cNvPr>
          <p:cNvGrpSpPr/>
          <p:nvPr/>
        </p:nvGrpSpPr>
        <p:grpSpPr>
          <a:xfrm>
            <a:off x="116390" y="96715"/>
            <a:ext cx="9673203" cy="6625005"/>
            <a:chOff x="116390" y="96715"/>
            <a:chExt cx="9673203" cy="6625005"/>
          </a:xfrm>
        </p:grpSpPr>
        <p:pic>
          <p:nvPicPr>
            <p:cNvPr id="3" name="Grafik 2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8134B4EA-DE59-4FF7-BE5C-20CF86590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>
              <a:off x="116390" y="96715"/>
              <a:ext cx="9673203" cy="6625005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A5F5544-0CE2-44D2-B195-9FE37DAFB0CE}"/>
                </a:ext>
              </a:extLst>
            </p:cNvPr>
            <p:cNvSpPr txBox="1"/>
            <p:nvPr/>
          </p:nvSpPr>
          <p:spPr>
            <a:xfrm>
              <a:off x="837882" y="559039"/>
              <a:ext cx="823021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0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Pilgerreise</a:t>
              </a:r>
            </a:p>
            <a:p>
              <a:pPr algn="ctr"/>
              <a:r>
                <a:rPr lang="de-DE" sz="6000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nach Jerusalem</a:t>
              </a:r>
            </a:p>
          </p:txBody>
        </p:sp>
        <p:pic>
          <p:nvPicPr>
            <p:cNvPr id="5" name="Grafik 4" descr="Ein Bild, das Person enthält.&#10;&#10;Automatisch generierte Beschreibung">
              <a:extLst>
                <a:ext uri="{FF2B5EF4-FFF2-40B4-BE49-F238E27FC236}">
                  <a16:creationId xmlns:a16="http://schemas.microsoft.com/office/drawing/2014/main" id="{105F2437-03BF-4602-989C-9CB0A9694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72" b="9327"/>
            <a:stretch/>
          </p:blipFill>
          <p:spPr>
            <a:xfrm>
              <a:off x="837882" y="2652112"/>
              <a:ext cx="8230212" cy="3489837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Grafik 8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E605E7-44BB-419A-A202-82CFC6F1AB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4704" y="58704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9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22499-6709-85EB-F2CF-31BD2C58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C2A19C51-35C0-4549-14D6-49784C1A3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6" t="-255" r="-391" b="-198"/>
          <a:stretch/>
        </p:blipFill>
        <p:spPr>
          <a:xfrm flipH="1" flipV="1">
            <a:off x="-76200" y="-66675"/>
            <a:ext cx="10058400" cy="69913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A88FC7B-88EB-6D9C-2DC1-F64A037370F9}"/>
              </a:ext>
            </a:extLst>
          </p:cNvPr>
          <p:cNvSpPr txBox="1"/>
          <p:nvPr/>
        </p:nvSpPr>
        <p:spPr>
          <a:xfrm>
            <a:off x="274520" y="4071299"/>
            <a:ext cx="4581765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endParaRPr lang="de-DE" sz="600" b="1" dirty="0">
              <a:solidFill>
                <a:srgbClr val="4F4037"/>
              </a:solidFill>
              <a:latin typeface="Calisto MT" panose="02040603050505030304" pitchFamily="18" charset="0"/>
              <a:cs typeface="Cavolini" panose="03000502040302020204" pitchFamily="66" charset="0"/>
            </a:endParaRP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»Aber wenn du Herodes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prunkvollen Palast am Rand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der Stadt siehst, weißt du,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wer ihm am wichtigsten war.«</a:t>
            </a:r>
          </a:p>
        </p:txBody>
      </p:sp>
      <p:pic>
        <p:nvPicPr>
          <p:cNvPr id="3" name="Grafik 2" descr="Ein Bild, das Person, Puppe enthält.&#10;&#10;Automatisch generierte Beschreibung">
            <a:extLst>
              <a:ext uri="{FF2B5EF4-FFF2-40B4-BE49-F238E27FC236}">
                <a16:creationId xmlns:a16="http://schemas.microsoft.com/office/drawing/2014/main" id="{300A4AF9-0BF0-1D30-6AE3-FE55D9B34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76" y="624354"/>
            <a:ext cx="4520201" cy="551097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844C9-F234-6F36-1469-BDFAA9B3A7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480" y="6233646"/>
            <a:ext cx="360000" cy="360000"/>
          </a:xfrm>
          <a:prstGeom prst="rect">
            <a:avLst/>
          </a:prstGeom>
        </p:spPr>
      </p:pic>
      <p:pic>
        <p:nvPicPr>
          <p:cNvPr id="7" name="Grafik 6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FDCC40-CFC5-CC67-019F-A6C14F0424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4520" y="621700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C90663F-39F3-4919-8B69-3F1E398164F7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5" name="Grafik 4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239A8378-5075-4C4B-9B43-44674C256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 flipV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907DF57-46E7-4D6B-8537-32774DF0218C}"/>
                </a:ext>
              </a:extLst>
            </p:cNvPr>
            <p:cNvSpPr txBox="1"/>
            <p:nvPr/>
          </p:nvSpPr>
          <p:spPr>
            <a:xfrm>
              <a:off x="455911" y="2528721"/>
              <a:ext cx="418642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»Wie viele Menschen pilgern denn mit uns nach Jerusalem, Onkel </a:t>
              </a:r>
              <a:r>
                <a:rPr lang="de-DE" b="1" dirty="0" err="1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Jojakim</a:t>
              </a:r>
              <a:r>
                <a:rPr lang="de-DE" b="1" dirty="0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? Werden wir uns in der großen Stadt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nicht verlieren oder verlaufen?«</a:t>
              </a:r>
            </a:p>
          </p:txBody>
        </p:sp>
        <p:pic>
          <p:nvPicPr>
            <p:cNvPr id="11" name="Grafik 10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ACD19C90-E8E1-45D6-9C99-AB19ED21C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89382" y="1391687"/>
              <a:ext cx="6128238" cy="4074626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Grafik 5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145F1A-190E-4F76-8152-0C4B7C5A45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4665" y="6133119"/>
            <a:ext cx="360000" cy="360000"/>
          </a:xfrm>
          <a:prstGeom prst="rect">
            <a:avLst/>
          </a:prstGeom>
        </p:spPr>
      </p:pic>
      <p:pic>
        <p:nvPicPr>
          <p:cNvPr id="7" name="Grafik 6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01D0AF3-5164-43AF-A67B-3EDA094EF9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5911" y="61331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D5BF9DC-B002-4BFA-9F8A-EC595F9C21EA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5" name="Grafik 4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239A8378-5075-4C4B-9B43-44674C256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 flipV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907DF57-46E7-4D6B-8537-32774DF0218C}"/>
                </a:ext>
              </a:extLst>
            </p:cNvPr>
            <p:cNvSpPr txBox="1"/>
            <p:nvPr/>
          </p:nvSpPr>
          <p:spPr>
            <a:xfrm>
              <a:off x="341455" y="1825259"/>
              <a:ext cx="4689492" cy="1445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»In Jerusalem werden ungefähr  hunderttausend Pilger erwartet.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Sie alle wollen Gott  in seinem Heiligtum loben und preisen.«</a:t>
              </a:r>
            </a:p>
          </p:txBody>
        </p:sp>
        <p:pic>
          <p:nvPicPr>
            <p:cNvPr id="6" name="Grafik 5" descr="Ein Bild, das Person, älter enthält.&#10;&#10;Automatisch generierte Beschreibung">
              <a:extLst>
                <a:ext uri="{FF2B5EF4-FFF2-40B4-BE49-F238E27FC236}">
                  <a16:creationId xmlns:a16="http://schemas.microsoft.com/office/drawing/2014/main" id="{22D9B1D5-63E5-4323-A726-1C0BB7B8A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" r="2160"/>
            <a:stretch/>
          </p:blipFill>
          <p:spPr>
            <a:xfrm>
              <a:off x="5091003" y="423158"/>
              <a:ext cx="4078700" cy="6011684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Grafik 6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893213-BC17-494B-A7BB-450F3A28CE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9731" y="6111354"/>
            <a:ext cx="360000" cy="360000"/>
          </a:xfrm>
          <a:prstGeom prst="rect">
            <a:avLst/>
          </a:prstGeom>
        </p:spPr>
      </p:pic>
      <p:pic>
        <p:nvPicPr>
          <p:cNvPr id="8" name="Grafik 7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F90D43-9975-42DE-9BDC-EA88F883EE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455" y="611135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E6D2F6-65B3-55EF-3890-3BC1F6515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5E9209D-B968-5F86-0605-5763BD987F44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5" name="Grafik 4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FF273EC7-EA2F-91A9-A41A-C006069C7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 flipV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9A8432F-3831-8B12-78DA-96DB3E777B39}"/>
                </a:ext>
              </a:extLst>
            </p:cNvPr>
            <p:cNvSpPr txBox="1"/>
            <p:nvPr/>
          </p:nvSpPr>
          <p:spPr>
            <a:xfrm>
              <a:off x="281483" y="2358836"/>
              <a:ext cx="4689492" cy="3523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»Aber keine Angst, Tabea: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Wir verlieren uns nicht. „Gottes Haus“ siehst du von jedem Teil der Stadt aus.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Und ob du dich in der Ober- oder Unterstadt befindest, erkennst du: Die Oberstadt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besitzt breite Straßen und die vornehmen Häuser der Kaufleute und Priester.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In der Unterstadt wirst du dich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wie zuhause fühlen. Denn hier wohnen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die Handwerker und Landarbeiter.«</a:t>
              </a:r>
            </a:p>
          </p:txBody>
        </p:sp>
        <p:pic>
          <p:nvPicPr>
            <p:cNvPr id="6" name="Grafik 5" descr="Ein Bild, das Person, älter enthält.&#10;&#10;Automatisch generierte Beschreibung">
              <a:extLst>
                <a:ext uri="{FF2B5EF4-FFF2-40B4-BE49-F238E27FC236}">
                  <a16:creationId xmlns:a16="http://schemas.microsoft.com/office/drawing/2014/main" id="{AF8FE66E-3F42-6D6A-EC59-45AF65B49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1" r="2160"/>
            <a:stretch/>
          </p:blipFill>
          <p:spPr>
            <a:xfrm>
              <a:off x="5091003" y="423158"/>
              <a:ext cx="4078700" cy="6011684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Grafik 6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C2EE70-9D14-3395-522B-A49426955C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9731" y="6111354"/>
            <a:ext cx="360000" cy="360000"/>
          </a:xfrm>
          <a:prstGeom prst="rect">
            <a:avLst/>
          </a:prstGeom>
        </p:spPr>
      </p:pic>
      <p:pic>
        <p:nvPicPr>
          <p:cNvPr id="8" name="Grafik 7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4299522-FBDC-6473-C3A6-EFBD6DB51B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455" y="611135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065D1A8-4A99-4870-873F-3B474A7C78DA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5" name="Grafik 4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239A8378-5075-4C4B-9B43-44674C256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907DF57-46E7-4D6B-8537-32774DF0218C}"/>
                </a:ext>
              </a:extLst>
            </p:cNvPr>
            <p:cNvSpPr txBox="1"/>
            <p:nvPr/>
          </p:nvSpPr>
          <p:spPr>
            <a:xfrm>
              <a:off x="6998677" y="2463910"/>
              <a:ext cx="2437790" cy="7618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»Wann gehen wir in den Tempel?«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52467048-008C-4523-B542-8D3CCA854D40}"/>
                </a:ext>
              </a:extLst>
            </p:cNvPr>
            <p:cNvCxnSpPr>
              <a:cxnSpLocks/>
            </p:cNvCxnSpPr>
            <p:nvPr/>
          </p:nvCxnSpPr>
          <p:spPr>
            <a:xfrm>
              <a:off x="1685926" y="1876425"/>
              <a:ext cx="1200149" cy="0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prstDash val="sysDot"/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fik 5" descr="Ein Bild, das Person, Puppe, Spielzeug, angezogen enthält.&#10;&#10;Automatisch generierte Beschreibung">
              <a:extLst>
                <a:ext uri="{FF2B5EF4-FFF2-40B4-BE49-F238E27FC236}">
                  <a16:creationId xmlns:a16="http://schemas.microsoft.com/office/drawing/2014/main" id="{A6C3C7EA-9F3E-4CBF-9BC0-FF30CAEA8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0" b="2552"/>
            <a:stretch/>
          </p:blipFill>
          <p:spPr>
            <a:xfrm>
              <a:off x="587426" y="642343"/>
              <a:ext cx="6145749" cy="4404946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28DE369-E4D7-4941-8D1A-2796571CDB7B}"/>
                </a:ext>
              </a:extLst>
            </p:cNvPr>
            <p:cNvSpPr txBox="1"/>
            <p:nvPr/>
          </p:nvSpPr>
          <p:spPr>
            <a:xfrm>
              <a:off x="159686" y="5234675"/>
              <a:ext cx="9442938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»Das Heiligtum besuchen wir jeden Tag. In den Vorhöfen werden wir beten und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Gottesdienste feiern. Und am Passahfest opfert der Priester für uns das Passahlamm.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Das ist der Höhepunkt unserer Pilgerreise.«</a:t>
              </a:r>
            </a:p>
          </p:txBody>
        </p:sp>
      </p:grpSp>
      <p:pic>
        <p:nvPicPr>
          <p:cNvPr id="8" name="Grafik 7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F4F20F-33C1-4921-9F82-3FC029AB7A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2777" y="6170121"/>
            <a:ext cx="360000" cy="360000"/>
          </a:xfrm>
          <a:prstGeom prst="rect">
            <a:avLst/>
          </a:prstGeom>
        </p:spPr>
      </p:pic>
      <p:pic>
        <p:nvPicPr>
          <p:cNvPr id="9" name="Grafik 8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0642B49-5282-439E-ADB1-F111C3E85D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9686" y="616273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3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8EDD49C-7EF0-4760-9282-C4C38DCA8732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5" name="Grafik 4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239A8378-5075-4C4B-9B43-44674C256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 flipV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907DF57-46E7-4D6B-8537-32774DF0218C}"/>
                </a:ext>
              </a:extLst>
            </p:cNvPr>
            <p:cNvSpPr txBox="1"/>
            <p:nvPr/>
          </p:nvSpPr>
          <p:spPr>
            <a:xfrm>
              <a:off x="342901" y="2528721"/>
              <a:ext cx="2991710" cy="1445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»Werden wir zu den beiden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anderen Wallfahrtsfesten auch mit dir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653F48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nach Jerusalem gehen?«</a:t>
              </a:r>
            </a:p>
          </p:txBody>
        </p:sp>
        <p:pic>
          <p:nvPicPr>
            <p:cNvPr id="3" name="Grafik 2" descr="Ein Bild, das Person, Spielzeug, Puppe, angezogen enthält.&#10;&#10;Automatisch generierte Beschreibung">
              <a:extLst>
                <a:ext uri="{FF2B5EF4-FFF2-40B4-BE49-F238E27FC236}">
                  <a16:creationId xmlns:a16="http://schemas.microsoft.com/office/drawing/2014/main" id="{AA25B331-1C5A-40F3-BDAD-857AF891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420" y="340543"/>
              <a:ext cx="5139964" cy="6176914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Grafik 5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CC55B2C-7123-40BF-8109-55622AF9D0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3027" y="6157457"/>
            <a:ext cx="360000" cy="360000"/>
          </a:xfrm>
          <a:prstGeom prst="rect">
            <a:avLst/>
          </a:prstGeom>
        </p:spPr>
      </p:pic>
      <p:pic>
        <p:nvPicPr>
          <p:cNvPr id="7" name="Grafik 6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F1D20C-52DE-47E2-A5E4-B1C91DFD4A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0967" y="615745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93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239A8378-5075-4C4B-9B43-44674C256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6" t="-255" r="-391" b="-198"/>
          <a:stretch/>
        </p:blipFill>
        <p:spPr>
          <a:xfrm flipH="1" flipV="1">
            <a:off x="-76200" y="-66675"/>
            <a:ext cx="10058400" cy="69913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07DF57-46E7-4D6B-8537-32774DF0218C}"/>
              </a:ext>
            </a:extLst>
          </p:cNvPr>
          <p:cNvSpPr txBox="1"/>
          <p:nvPr/>
        </p:nvSpPr>
        <p:spPr>
          <a:xfrm>
            <a:off x="619858" y="417199"/>
            <a:ext cx="8666284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»Das wäre schön. Aber ihr wisst jetzt selbst, wie weit und gefährlich der Weg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von Kafarnaum ist. Von Jericho laufe ich nur einen Tag nach Jerusalem.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Deshalb kann ich alle Freudenfeste im Tempel feiern.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Nicht nur Passah im Frühling, sondern bereits 50 Tage später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das Wochenfest und auch das Laubhüttenfest im Herbst.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Aber ich verspreche euch: Zu Passah in einem Jahr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pilgern wir wieder gemeinsam zum Tempel nach Jerusalem.«</a:t>
            </a:r>
          </a:p>
        </p:txBody>
      </p:sp>
      <p:pic>
        <p:nvPicPr>
          <p:cNvPr id="3" name="Grafik 2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508BF292-3C0A-4E34-AB2A-F1799945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3" y="3012521"/>
            <a:ext cx="8212014" cy="332601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 descr="Wiedergabe mit einfarbiger Füllu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FBD3D60-426B-4036-8FF2-E2C1020AFA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17168" y="6080801"/>
            <a:ext cx="360000" cy="3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216F4F-FA7C-4A85-A541-3A2511B8293D}"/>
              </a:ext>
            </a:extLst>
          </p:cNvPr>
          <p:cNvSpPr txBox="1"/>
          <p:nvPr/>
        </p:nvSpPr>
        <p:spPr>
          <a:xfrm>
            <a:off x="846993" y="6440801"/>
            <a:ext cx="8212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Klicke auf den Pfeil, um zum Anfang zurückzukehren oder drücke die </a:t>
            </a:r>
            <a:r>
              <a:rPr lang="de-DE" sz="1000" dirty="0" err="1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Esc-Taste</a:t>
            </a:r>
            <a:r>
              <a:rPr lang="de-DE" sz="1000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, um das Gespräch zu beenden</a:t>
            </a:r>
            <a:r>
              <a:rPr lang="de-DE" sz="1000" dirty="0">
                <a:solidFill>
                  <a:srgbClr val="563C1A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256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D435666-716D-486E-8788-8B8479308AE0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3" name="Grafik 2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8134B4EA-DE59-4FF7-BE5C-20CF86590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A5F5544-0CE2-44D2-B195-9FE37DAFB0CE}"/>
                </a:ext>
              </a:extLst>
            </p:cNvPr>
            <p:cNvSpPr txBox="1"/>
            <p:nvPr/>
          </p:nvSpPr>
          <p:spPr>
            <a:xfrm>
              <a:off x="825166" y="4675531"/>
              <a:ext cx="8255668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Die Straße hinauf nach Jerusalem ist steil und staubig.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Seit Tagen wandert die Pilgergruppe aus Kafarnaum zu Fuß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zur heiligen Stadt. Mit ihren 13 Jahren dürfen Jona und Tabea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zum ersten Mal ihre Eltern auf dieser Pilgerreise begleiten.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 In Jericho hat sich ihr Onkel mit seiner Familie angeschlossen. </a:t>
              </a:r>
              <a:endParaRPr lang="de-DE" b="1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</a:endParaRPr>
            </a:p>
          </p:txBody>
        </p:sp>
        <p:pic>
          <p:nvPicPr>
            <p:cNvPr id="8" name="Grafik 7" descr="Ein Bild, das Person, Gruppe, Personen, Tänzer enthält.&#10;&#10;Automatisch generierte Beschreibung">
              <a:extLst>
                <a:ext uri="{FF2B5EF4-FFF2-40B4-BE49-F238E27FC236}">
                  <a16:creationId xmlns:a16="http://schemas.microsoft.com/office/drawing/2014/main" id="{4B9C0D92-9DEB-455D-AF5F-C7D71540B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7"/>
            <a:stretch/>
          </p:blipFill>
          <p:spPr>
            <a:xfrm>
              <a:off x="978220" y="453533"/>
              <a:ext cx="7949560" cy="4056985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Grafik 4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E74F121-63E7-49AA-8C85-061B1D41B2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2859" y="6114806"/>
            <a:ext cx="360000" cy="360000"/>
          </a:xfrm>
          <a:prstGeom prst="rect">
            <a:avLst/>
          </a:prstGeom>
        </p:spPr>
      </p:pic>
      <p:pic>
        <p:nvPicPr>
          <p:cNvPr id="9" name="Grafik 8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4ABBDA2-C506-468B-AABA-1AD31E0229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95825" y="611480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64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6B149A-E7E8-4840-BC5C-A945DF3A838A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6" name="Grafik 5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CE65E6BE-759B-4E37-80FE-197835E93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CA5B67D-42E3-4FBF-956C-266E7CBC951E}"/>
                </a:ext>
              </a:extLst>
            </p:cNvPr>
            <p:cNvSpPr txBox="1"/>
            <p:nvPr/>
          </p:nvSpPr>
          <p:spPr>
            <a:xfrm>
              <a:off x="272327" y="617647"/>
              <a:ext cx="3600816" cy="4478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Auf dem Weg durch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die felsige Landschaft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von Judäa treffen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sie weitere Gruppen.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Gemeinsam setzen sie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ihre Wanderung zu </a:t>
              </a:r>
              <a:b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</a:b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dem heiligen Ort fort. </a:t>
              </a:r>
            </a:p>
            <a:p>
              <a:pPr algn="ctr">
                <a:lnSpc>
                  <a:spcPct val="125000"/>
                </a:lnSpc>
              </a:pPr>
              <a:endParaRPr lang="de-DE" sz="1200" b="1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  <a:cs typeface="Calibri" panose="020F0502020204030204" pitchFamily="34" charset="0"/>
              </a:endParaRP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Die große Anzahl von Menschen verringert die Gefahr,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von Räuberbanden oder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wilden Tieren überfallen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libri" panose="020F0502020204030204" pitchFamily="34" charset="0"/>
                </a:rPr>
                <a:t>zu werden.</a:t>
              </a:r>
            </a:p>
          </p:txBody>
        </p:sp>
        <p:pic>
          <p:nvPicPr>
            <p:cNvPr id="5" name="Grafik 4" descr="Ein Bild, das Person, Gruppe, Personen enthält.&#10;&#10;Automatisch generierte Beschreibung">
              <a:extLst>
                <a:ext uri="{FF2B5EF4-FFF2-40B4-BE49-F238E27FC236}">
                  <a16:creationId xmlns:a16="http://schemas.microsoft.com/office/drawing/2014/main" id="{8034A529-C944-4EC8-8112-01D8400F5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6" r="6359"/>
            <a:stretch/>
          </p:blipFill>
          <p:spPr>
            <a:xfrm>
              <a:off x="4147040" y="704423"/>
              <a:ext cx="5134196" cy="4248686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DFE3D19-1607-4686-90BC-10A75D4E396C}"/>
                </a:ext>
              </a:extLst>
            </p:cNvPr>
            <p:cNvSpPr txBox="1"/>
            <p:nvPr/>
          </p:nvSpPr>
          <p:spPr>
            <a:xfrm>
              <a:off x="197697" y="5170818"/>
              <a:ext cx="9510605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Bald haben sie das Ziel ihrer Wallfahrt auf dem Berg Zion erreicht: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den Tempel von Jerusalem, „Gottes Haus“. Fröhlich bereiten sich alle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durch Singen und Beten auf die großen Festlichkeiten vor.</a:t>
              </a:r>
              <a:endParaRPr lang="de-DE" b="1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</a:endParaRPr>
            </a:p>
          </p:txBody>
        </p:sp>
      </p:grpSp>
      <p:pic>
        <p:nvPicPr>
          <p:cNvPr id="7" name="Grafik 6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70B11C-32A5-4BC0-8FD8-1D19B9786A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1236" y="6097596"/>
            <a:ext cx="360000" cy="360000"/>
          </a:xfrm>
          <a:prstGeom prst="rect">
            <a:avLst/>
          </a:prstGeom>
        </p:spPr>
      </p:pic>
      <p:pic>
        <p:nvPicPr>
          <p:cNvPr id="10" name="Grafik 9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C7440C8-C685-4AAE-BA9A-F6D1585F28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2326" y="610059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CE65E6BE-759B-4E37-80FE-197835E93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1" t="3988" r="2757" b="4913"/>
          <a:stretch/>
        </p:blipFill>
        <p:spPr>
          <a:xfrm>
            <a:off x="-42612" y="1"/>
            <a:ext cx="9948612" cy="6858000"/>
          </a:xfrm>
          <a:prstGeom prst="rect">
            <a:avLst/>
          </a:prstGeom>
        </p:spPr>
      </p:pic>
      <p:pic>
        <p:nvPicPr>
          <p:cNvPr id="7" name="Grafik 6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507D2815-B5DC-4E00-8181-F897FF816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0" t="-473" r="1" b="-5925"/>
          <a:stretch/>
        </p:blipFill>
        <p:spPr>
          <a:xfrm flipH="1">
            <a:off x="423917" y="100377"/>
            <a:ext cx="9243955" cy="70741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1D3ABE8-97EF-440E-BD49-346C53877FF2}"/>
              </a:ext>
            </a:extLst>
          </p:cNvPr>
          <p:cNvSpPr txBox="1"/>
          <p:nvPr/>
        </p:nvSpPr>
        <p:spPr>
          <a:xfrm>
            <a:off x="1335813" y="436636"/>
            <a:ext cx="8091123" cy="6340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Wie habe ich mich gefreut, als man zu mir sagte: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»Wir wollen zum Haus des HERRN pilgern!«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6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 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Und jetzt stehen unsere Füße tatsächlich 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in deinen Toren, Jerusalem.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6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 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Jerusalem, als sichere Stadt bist du gebaut.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Dicht beieinander stehen deine Häuser.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6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 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Zu dir zogen die Stämme in festlicher Schar –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die Stämme, die zum Herrn gehören.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0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 </a:t>
            </a:r>
            <a:endParaRPr lang="de-DE" sz="600" b="1" kern="140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Calisto MT" panose="02040603050505030304" pitchFamily="18" charset="0"/>
              <a:cs typeface="Cavolini" panose="03000502040302020204" pitchFamily="66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Denn es gibt ein Gebot für Israel,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den Namen des HERRN dort zu preisen.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endParaRPr lang="de-DE" sz="600" b="1" kern="140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Calisto MT" panose="02040603050505030304" pitchFamily="18" charset="0"/>
              <a:cs typeface="Cavolini" panose="03000502040302020204" pitchFamily="66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Wünscht Frieden der Stadt Jerusalem: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»Alle, die dich lieben, sollen friedlich leben!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Es herrsche Frieden in deinen Mauern,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es herrsche Zufriedenheit in deinen Palästen!«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0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 </a:t>
            </a:r>
            <a:endParaRPr lang="de-DE" sz="600" b="1" kern="140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Calisto MT" panose="02040603050505030304" pitchFamily="18" charset="0"/>
              <a:cs typeface="Cavolini" panose="03000502040302020204" pitchFamily="66" charset="0"/>
            </a:endParaRP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Ich denke an meine Brüder und meine Freunde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und spreche zum Abschied: »Friede sei mit dir!«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6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 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Ich denke an das Haus des HERRN, 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unseres Gottes und bitte für die Zukunft: </a:t>
            </a:r>
          </a:p>
          <a:p>
            <a:pPr marL="457200" marR="0" indent="0">
              <a:spcBef>
                <a:spcPts val="0"/>
              </a:spcBef>
              <a:spcAft>
                <a:spcPts val="0"/>
              </a:spcAft>
            </a:pPr>
            <a:r>
              <a:rPr lang="de-DE" sz="18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		»Alles Gute für dich!« AMEN                      </a:t>
            </a:r>
            <a:r>
              <a:rPr lang="de-DE" sz="1200" b="1" kern="14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Calisto MT" panose="02040603050505030304" pitchFamily="18" charset="0"/>
                <a:cs typeface="Cavolini" panose="03000502040302020204" pitchFamily="66" charset="0"/>
              </a:rPr>
              <a:t>- Psal</a:t>
            </a:r>
            <a:r>
              <a:rPr lang="de-DE" sz="1200" b="1" kern="1400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m 122 </a:t>
            </a:r>
            <a:r>
              <a:rPr lang="de-DE" sz="1200" b="1" kern="1400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</a:t>
            </a:r>
            <a:endParaRPr lang="de-DE" sz="1200" b="1" dirty="0">
              <a:solidFill>
                <a:schemeClr val="bg2">
                  <a:lumMod val="2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Grafik 2" descr="Musiknoten Silhouette">
            <a:extLst>
              <a:ext uri="{FF2B5EF4-FFF2-40B4-BE49-F238E27FC236}">
                <a16:creationId xmlns:a16="http://schemas.microsoft.com/office/drawing/2014/main" id="{622D3C08-2275-45E6-9731-76BBD96408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375" y="2414040"/>
            <a:ext cx="614536" cy="614536"/>
          </a:xfrm>
          <a:prstGeom prst="rect">
            <a:avLst/>
          </a:prstGeom>
        </p:spPr>
      </p:pic>
      <p:pic>
        <p:nvPicPr>
          <p:cNvPr id="11" name="Grafik 10" descr="Musiknoten Silhouette">
            <a:extLst>
              <a:ext uri="{FF2B5EF4-FFF2-40B4-BE49-F238E27FC236}">
                <a16:creationId xmlns:a16="http://schemas.microsoft.com/office/drawing/2014/main" id="{C5882586-9DD5-4B3A-9F34-7199B5C709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7694" y="1153338"/>
            <a:ext cx="614536" cy="614536"/>
          </a:xfrm>
          <a:prstGeom prst="rect">
            <a:avLst/>
          </a:prstGeom>
        </p:spPr>
      </p:pic>
      <p:pic>
        <p:nvPicPr>
          <p:cNvPr id="12" name="Grafik 11" descr="Musiknoten Silhouette">
            <a:extLst>
              <a:ext uri="{FF2B5EF4-FFF2-40B4-BE49-F238E27FC236}">
                <a16:creationId xmlns:a16="http://schemas.microsoft.com/office/drawing/2014/main" id="{7749DF58-5323-4B28-AF81-6507C3D7BE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1325" y="3022424"/>
            <a:ext cx="614536" cy="614536"/>
          </a:xfrm>
          <a:prstGeom prst="rect">
            <a:avLst/>
          </a:prstGeom>
        </p:spPr>
      </p:pic>
      <p:pic>
        <p:nvPicPr>
          <p:cNvPr id="13" name="Grafik 12" descr="Musiknoten Silhouette">
            <a:extLst>
              <a:ext uri="{FF2B5EF4-FFF2-40B4-BE49-F238E27FC236}">
                <a16:creationId xmlns:a16="http://schemas.microsoft.com/office/drawing/2014/main" id="{138B3707-3794-4ED7-86C2-7316D64FFF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02911" y="4021484"/>
            <a:ext cx="614536" cy="614536"/>
          </a:xfrm>
          <a:prstGeom prst="rect">
            <a:avLst/>
          </a:prstGeom>
        </p:spPr>
      </p:pic>
      <p:pic>
        <p:nvPicPr>
          <p:cNvPr id="14" name="Grafik 13" descr="Musiknoten Silhouette">
            <a:extLst>
              <a:ext uri="{FF2B5EF4-FFF2-40B4-BE49-F238E27FC236}">
                <a16:creationId xmlns:a16="http://schemas.microsoft.com/office/drawing/2014/main" id="{E64E6403-4C9A-4668-8A23-F09E46F9A8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85831" y="5508809"/>
            <a:ext cx="614536" cy="614536"/>
          </a:xfrm>
          <a:prstGeom prst="rect">
            <a:avLst/>
          </a:prstGeom>
        </p:spPr>
      </p:pic>
      <p:pic>
        <p:nvPicPr>
          <p:cNvPr id="15" name="Grafik 14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CA2B24-7555-4EFA-8433-5EDAB22C5D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6936" y="6123345"/>
            <a:ext cx="360000" cy="360000"/>
          </a:xfrm>
          <a:prstGeom prst="rect">
            <a:avLst/>
          </a:prstGeom>
        </p:spPr>
      </p:pic>
      <p:pic>
        <p:nvPicPr>
          <p:cNvPr id="16" name="Grafik 15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A5566F-638C-4D35-98B0-ED3356CE7E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3917" y="612334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87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5407424-0AF9-4FAD-9798-DEE89CC0AC67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6" name="Grafik 5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CE65E6BE-759B-4E37-80FE-197835E93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 flipV="1">
              <a:off x="-76200" y="-66675"/>
              <a:ext cx="10058400" cy="699135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F52AAD2-87C9-4525-B0E6-EF83C40B3CE3}"/>
                </a:ext>
              </a:extLst>
            </p:cNvPr>
            <p:cNvSpPr txBox="1"/>
            <p:nvPr/>
          </p:nvSpPr>
          <p:spPr>
            <a:xfrm>
              <a:off x="957626" y="489523"/>
              <a:ext cx="7990745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Tabea und Jona laufen aufgeregt neben ihrem Onkel her.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Sie stellen viele Fragen - nach der Stadt und den Ereignissen,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chemeClr val="bg2">
                      <a:lumMod val="25000"/>
                    </a:schemeClr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die sie erwarten werden.</a:t>
              </a:r>
              <a:endParaRPr lang="de-DE" b="1" dirty="0">
                <a:solidFill>
                  <a:schemeClr val="bg2">
                    <a:lumMod val="25000"/>
                  </a:schemeClr>
                </a:solidFill>
                <a:latin typeface="Calisto MT" panose="02040603050505030304" pitchFamily="18" charset="0"/>
              </a:endParaRPr>
            </a:p>
          </p:txBody>
        </p:sp>
        <p:pic>
          <p:nvPicPr>
            <p:cNvPr id="3" name="Grafik 2" descr="Ein Bild, das Wand, Puppe, Spielzeug enthält.&#10;&#10;Automatisch generierte Beschreibung">
              <a:extLst>
                <a:ext uri="{FF2B5EF4-FFF2-40B4-BE49-F238E27FC236}">
                  <a16:creationId xmlns:a16="http://schemas.microsoft.com/office/drawing/2014/main" id="{0384484D-FFDB-4434-9DEA-21D3031E7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31"/>
            <a:stretch/>
          </p:blipFill>
          <p:spPr>
            <a:xfrm>
              <a:off x="1082038" y="1798587"/>
              <a:ext cx="7741920" cy="456989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Grafik 6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F48FF9-1D00-4BD3-BAFA-486102D637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3079" y="6096967"/>
            <a:ext cx="360000" cy="360000"/>
          </a:xfrm>
          <a:prstGeom prst="rect">
            <a:avLst/>
          </a:prstGeom>
        </p:spPr>
      </p:pic>
      <p:pic>
        <p:nvPicPr>
          <p:cNvPr id="8" name="Grafik 7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C947163-3D9A-418B-AE20-435EF296064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7801" y="609696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2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CDF4933-43D5-4BEE-BB51-39450E0DB9BF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6" name="Grafik 5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CE65E6BE-759B-4E37-80FE-197835E93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>
              <a:off x="-76200" y="-66675"/>
              <a:ext cx="10058400" cy="6991350"/>
            </a:xfrm>
            <a:prstGeom prst="rect">
              <a:avLst/>
            </a:prstGeom>
          </p:spPr>
        </p:pic>
        <p:pic>
          <p:nvPicPr>
            <p:cNvPr id="7" name="Grafik 6" descr="Ein Bild, das Person, angezogen enthält.&#10;&#10;Automatisch generierte Beschreibung">
              <a:extLst>
                <a:ext uri="{FF2B5EF4-FFF2-40B4-BE49-F238E27FC236}">
                  <a16:creationId xmlns:a16="http://schemas.microsoft.com/office/drawing/2014/main" id="{DE30A145-BAEF-4AE0-9E5B-E9B0A5ECD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2" y="419099"/>
              <a:ext cx="4959096" cy="60198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3DE4AE7-F71F-4D91-88AD-82834B17C911}"/>
                </a:ext>
              </a:extLst>
            </p:cNvPr>
            <p:cNvSpPr txBox="1"/>
            <p:nvPr/>
          </p:nvSpPr>
          <p:spPr>
            <a:xfrm>
              <a:off x="6174378" y="1824713"/>
              <a:ext cx="3284542" cy="32085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»Onkel </a:t>
              </a:r>
              <a:r>
                <a:rPr lang="de-DE" b="1" dirty="0" err="1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Jojakim</a:t>
              </a: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,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herrscht in Jerusalem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wirklich Frieden,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so wie es in dem Psalm heißt?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In Kafarnaum sehe ich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von unserem Dach aus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 die römische Kaserne.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524C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Durch die Römer ist bei uns weder Frieden noch Freiheit.«</a:t>
              </a:r>
            </a:p>
          </p:txBody>
        </p:sp>
      </p:grpSp>
      <p:pic>
        <p:nvPicPr>
          <p:cNvPr id="8" name="Grafik 7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DA09AF-EF7F-4D88-A68F-2DA2E7DC1F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8920" y="6078899"/>
            <a:ext cx="360000" cy="360000"/>
          </a:xfrm>
          <a:prstGeom prst="rect">
            <a:avLst/>
          </a:prstGeom>
        </p:spPr>
      </p:pic>
      <p:pic>
        <p:nvPicPr>
          <p:cNvPr id="10" name="Grafik 9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B35A8D-7858-433E-A87B-1AEE6F14C68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67080" y="60788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EC6C269-96DF-4F23-AEC0-40EBB16B2BF7}"/>
              </a:ext>
            </a:extLst>
          </p:cNvPr>
          <p:cNvGrpSpPr/>
          <p:nvPr/>
        </p:nvGrpSpPr>
        <p:grpSpPr>
          <a:xfrm>
            <a:off x="-76200" y="-66675"/>
            <a:ext cx="10058400" cy="6991350"/>
            <a:chOff x="-76200" y="-66675"/>
            <a:chExt cx="10058400" cy="6991350"/>
          </a:xfrm>
        </p:grpSpPr>
        <p:pic>
          <p:nvPicPr>
            <p:cNvPr id="6" name="Grafik 5" descr="Ein Bild, das Text, Umschlag enthält.&#10;&#10;Automatisch generierte Beschreibung">
              <a:extLst>
                <a:ext uri="{FF2B5EF4-FFF2-40B4-BE49-F238E27FC236}">
                  <a16:creationId xmlns:a16="http://schemas.microsoft.com/office/drawing/2014/main" id="{CE65E6BE-759B-4E37-80FE-197835E93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6" t="-255" r="-391" b="-198"/>
            <a:stretch/>
          </p:blipFill>
          <p:spPr>
            <a:xfrm flipH="1">
              <a:off x="-76200" y="-66675"/>
              <a:ext cx="10058400" cy="6991350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60A729C-9899-48FD-8C88-FA7662D01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99" y="622393"/>
              <a:ext cx="6286397" cy="417819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A7205E3-288A-4D8D-863A-D37281240E33}"/>
                </a:ext>
              </a:extLst>
            </p:cNvPr>
            <p:cNvSpPr txBox="1"/>
            <p:nvPr/>
          </p:nvSpPr>
          <p:spPr>
            <a:xfrm>
              <a:off x="463622" y="4930768"/>
              <a:ext cx="897875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»Jerusalem ist die prächtigste und bedeutendste Stadt in Palästina, mein Junge.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Ihr Name bedeutet „Stadt des Friedens“. Aber Frieden gibt es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innerhalb der Stadtmauern genauso wenig wie sonst im Land. </a:t>
              </a:r>
            </a:p>
            <a:p>
              <a:pPr algn="ctr">
                <a:lnSpc>
                  <a:spcPct val="125000"/>
                </a:lnSpc>
              </a:pPr>
              <a:r>
                <a:rPr lang="de-DE" b="1" dirty="0">
                  <a:solidFill>
                    <a:srgbClr val="4F4037"/>
                  </a:solidFill>
                  <a:latin typeface="Calisto MT" panose="02040603050505030304" pitchFamily="18" charset="0"/>
                  <a:cs typeface="Cavolini" panose="03000502040302020204" pitchFamily="66" charset="0"/>
                </a:rPr>
                <a:t>In jeder Straße und Gasse wirst du römische Soldaten sehen. </a:t>
              </a:r>
            </a:p>
          </p:txBody>
        </p:sp>
      </p:grpSp>
      <p:pic>
        <p:nvPicPr>
          <p:cNvPr id="7" name="Grafik 6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D3EB87-92A0-4EA7-85F3-BF013237AD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2372" y="6025077"/>
            <a:ext cx="360000" cy="360000"/>
          </a:xfrm>
          <a:prstGeom prst="rect">
            <a:avLst/>
          </a:prstGeom>
        </p:spPr>
      </p:pic>
      <p:pic>
        <p:nvPicPr>
          <p:cNvPr id="8" name="Grafik 7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519818E-3619-4E53-A211-FB58BB0BE9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5296" y="602507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4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239A8378-5075-4C4B-9B43-44674C256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6" t="-255" r="-391" b="-198"/>
          <a:stretch/>
        </p:blipFill>
        <p:spPr>
          <a:xfrm flipH="1" flipV="1">
            <a:off x="-76200" y="-66675"/>
            <a:ext cx="10058400" cy="69913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07DF57-46E7-4D6B-8537-32774DF0218C}"/>
              </a:ext>
            </a:extLst>
          </p:cNvPr>
          <p:cNvSpPr txBox="1"/>
          <p:nvPr/>
        </p:nvSpPr>
        <p:spPr>
          <a:xfrm>
            <a:off x="274520" y="2567276"/>
            <a:ext cx="4581765" cy="2138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»Denn du musst wissen: </a:t>
            </a:r>
            <a:b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</a:b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Die Kaserne in Jerusalem, </a:t>
            </a:r>
            <a:b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</a:b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die mächtige Burg Antonia, </a:t>
            </a:r>
            <a:b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</a:b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ließ König Herodes eigens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für die Römer bauen,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damit sie alles überwachen können.«</a:t>
            </a:r>
          </a:p>
        </p:txBody>
      </p:sp>
      <p:pic>
        <p:nvPicPr>
          <p:cNvPr id="3" name="Grafik 2" descr="Ein Bild, das Person, Puppe enthält.&#10;&#10;Automatisch generierte Beschreibung">
            <a:extLst>
              <a:ext uri="{FF2B5EF4-FFF2-40B4-BE49-F238E27FC236}">
                <a16:creationId xmlns:a16="http://schemas.microsoft.com/office/drawing/2014/main" id="{4702FEA8-98F0-4A71-9C4C-5AED08A94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76" y="624354"/>
            <a:ext cx="4520201" cy="551097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9B09C7-922F-429C-BA55-DCAE4F31DA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480" y="6233646"/>
            <a:ext cx="360000" cy="360000"/>
          </a:xfrm>
          <a:prstGeom prst="rect">
            <a:avLst/>
          </a:prstGeom>
        </p:spPr>
      </p:pic>
      <p:pic>
        <p:nvPicPr>
          <p:cNvPr id="7" name="Grafik 6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02FE629-73B1-44A0-A394-8E8FAB3400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4520" y="621700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2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86820A-79CB-B915-D113-E57427AC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C58C172C-3047-38E1-D0F0-6D1DDF540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6" t="-255" r="-391" b="-198"/>
          <a:stretch/>
        </p:blipFill>
        <p:spPr>
          <a:xfrm flipH="1" flipV="1">
            <a:off x="-76200" y="-66675"/>
            <a:ext cx="10058400" cy="69913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CDFC618-6471-ED31-8078-BF6C88886A3B}"/>
              </a:ext>
            </a:extLst>
          </p:cNvPr>
          <p:cNvSpPr txBox="1"/>
          <p:nvPr/>
        </p:nvSpPr>
        <p:spPr>
          <a:xfrm>
            <a:off x="157056" y="1293344"/>
            <a:ext cx="4581765" cy="190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endParaRPr lang="de-DE" sz="600" b="1" dirty="0">
              <a:solidFill>
                <a:srgbClr val="4F4037"/>
              </a:solidFill>
              <a:latin typeface="Calisto MT" panose="02040603050505030304" pitchFamily="18" charset="0"/>
              <a:cs typeface="Cavolini" panose="03000502040302020204" pitchFamily="66" charset="0"/>
            </a:endParaRP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»Mit dem Umbau des Tempels hingegen wollte er uns Juden schmeicheln.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Alle sollten denken,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dass er ein frommer Mann ist </a:t>
            </a:r>
          </a:p>
          <a:p>
            <a:pPr algn="ctr">
              <a:lnSpc>
                <a:spcPct val="125000"/>
              </a:lnSpc>
            </a:pPr>
            <a:r>
              <a:rPr lang="de-DE" b="1" dirty="0">
                <a:solidFill>
                  <a:srgbClr val="4F4037"/>
                </a:solidFill>
                <a:latin typeface="Calisto MT" panose="02040603050505030304" pitchFamily="18" charset="0"/>
                <a:cs typeface="Cavolini" panose="03000502040302020204" pitchFamily="66" charset="0"/>
              </a:rPr>
              <a:t>und dem HERRN dient. «</a:t>
            </a:r>
          </a:p>
        </p:txBody>
      </p:sp>
      <p:pic>
        <p:nvPicPr>
          <p:cNvPr id="3" name="Grafik 2" descr="Ein Bild, das Person, Puppe enthält.&#10;&#10;Automatisch generierte Beschreibung">
            <a:extLst>
              <a:ext uri="{FF2B5EF4-FFF2-40B4-BE49-F238E27FC236}">
                <a16:creationId xmlns:a16="http://schemas.microsoft.com/office/drawing/2014/main" id="{D9E016A2-0B48-1589-1C15-47D82C204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76" y="624354"/>
            <a:ext cx="4520201" cy="551097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 descr="Wiedergabe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9656BE2-9D12-D10A-CE6F-D063DF8F99D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71480" y="6233646"/>
            <a:ext cx="360000" cy="360000"/>
          </a:xfrm>
          <a:prstGeom prst="rect">
            <a:avLst/>
          </a:prstGeom>
        </p:spPr>
      </p:pic>
      <p:pic>
        <p:nvPicPr>
          <p:cNvPr id="7" name="Grafik 6" descr="Wiedergabe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04F4F0E-51A1-BC02-E971-FFE6BDD0D5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74520" y="621700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90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799</Words>
  <Application>Microsoft Office PowerPoint</Application>
  <PresentationFormat>A4-Papier (210 x 297 mm)</PresentationFormat>
  <Paragraphs>102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Calisto MT</vt:lpstr>
      <vt:lpstr>Cavolini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</dc:creator>
  <cp:lastModifiedBy>Regina Eisenmann Eisenmann</cp:lastModifiedBy>
  <cp:revision>120</cp:revision>
  <dcterms:created xsi:type="dcterms:W3CDTF">2021-04-16T14:18:53Z</dcterms:created>
  <dcterms:modified xsi:type="dcterms:W3CDTF">2025-01-20T15:41:04Z</dcterms:modified>
</cp:coreProperties>
</file>